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d60e50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d60e50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e966aae3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e966aae3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e966aae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e966aae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e966aae3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e966aae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de9057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de9057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d60e50a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d60e50a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d60e50ab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d60e50a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d60e50a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d60e50a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e4a95ac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e4a95ac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e4a95ac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e4a95ac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e966aa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e966aa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e4a95acd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e4a95ac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e966aae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e966aae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177350" y="152025"/>
            <a:ext cx="3217800" cy="126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utilizar la </a:t>
            </a:r>
            <a:r>
              <a:rPr lang="en-GB"/>
              <a:t>información</a:t>
            </a:r>
            <a:r>
              <a:rPr lang="en-GB"/>
              <a:t> </a:t>
            </a:r>
            <a:r>
              <a:rPr lang="en-GB"/>
              <a:t>dentro</a:t>
            </a:r>
            <a:r>
              <a:rPr lang="en-GB"/>
              <a:t> del arreglo, podemos referenciar la </a:t>
            </a:r>
            <a:r>
              <a:rPr lang="en-GB"/>
              <a:t>posición</a:t>
            </a:r>
            <a:r>
              <a:rPr lang="en-GB"/>
              <a:t> de este arreglo. Debemos tener en cuenta que la primera </a:t>
            </a:r>
            <a:r>
              <a:rPr lang="en-GB"/>
              <a:t>posición</a:t>
            </a:r>
            <a:r>
              <a:rPr lang="en-GB"/>
              <a:t> es el 0.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4649450" y="332175"/>
            <a:ext cx="35727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arreglo[2] = {14,15};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valorDeSegundaPosicion = arreglo[1];</a:t>
            </a:r>
            <a:endParaRPr/>
          </a:p>
        </p:txBody>
      </p:sp>
      <p:cxnSp>
        <p:nvCxnSpPr>
          <p:cNvPr id="154" name="Google Shape;154;p22"/>
          <p:cNvCxnSpPr>
            <a:stCxn id="152" idx="3"/>
            <a:endCxn id="153" idx="1"/>
          </p:cNvCxnSpPr>
          <p:nvPr/>
        </p:nvCxnSpPr>
        <p:spPr>
          <a:xfrm flipH="1" rot="10800000">
            <a:off x="3395150" y="639975"/>
            <a:ext cx="125430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2"/>
          <p:cNvSpPr txBox="1"/>
          <p:nvPr/>
        </p:nvSpPr>
        <p:spPr>
          <a:xfrm>
            <a:off x="177350" y="2052725"/>
            <a:ext cx="3217800" cy="83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</a:t>
            </a:r>
            <a:r>
              <a:rPr lang="en-GB"/>
              <a:t> utilizamos una estructura de </a:t>
            </a:r>
            <a:r>
              <a:rPr lang="en-GB"/>
              <a:t>repetición</a:t>
            </a:r>
            <a:r>
              <a:rPr lang="en-GB"/>
              <a:t>, podemos hacer un bucle que recorra a todo el arreglo.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4649450" y="1789450"/>
            <a:ext cx="3572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arreglo[6] = {3,6,9,12,15};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or(int i = 0; i&lt;6; i++)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Serial.println(arreglo[i]);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57" name="Google Shape;157;p22"/>
          <p:cNvCxnSpPr>
            <a:stCxn id="155" idx="3"/>
            <a:endCxn id="156" idx="1"/>
          </p:cNvCxnSpPr>
          <p:nvPr/>
        </p:nvCxnSpPr>
        <p:spPr>
          <a:xfrm flipH="1" rot="10800000">
            <a:off x="3395150" y="2420375"/>
            <a:ext cx="1254300" cy="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2"/>
          <p:cNvSpPr txBox="1"/>
          <p:nvPr/>
        </p:nvSpPr>
        <p:spPr>
          <a:xfrm>
            <a:off x="177350" y="3750700"/>
            <a:ext cx="3217800" cy="83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También</a:t>
            </a:r>
            <a:r>
              <a:rPr lang="en-GB"/>
              <a:t> se </a:t>
            </a:r>
            <a:r>
              <a:rPr lang="en-GB"/>
              <a:t>podría</a:t>
            </a:r>
            <a:r>
              <a:rPr lang="en-GB"/>
              <a:t> llenar un arreglo mediante un bucle. Lo importante es tener definido el tamaño.</a:t>
            </a:r>
            <a:endParaRPr/>
          </a:p>
        </p:txBody>
      </p:sp>
      <p:cxnSp>
        <p:nvCxnSpPr>
          <p:cNvPr id="159" name="Google Shape;159;p22"/>
          <p:cNvCxnSpPr>
            <a:stCxn id="155" idx="2"/>
            <a:endCxn id="158" idx="0"/>
          </p:cNvCxnSpPr>
          <p:nvPr/>
        </p:nvCxnSpPr>
        <p:spPr>
          <a:xfrm>
            <a:off x="1786250" y="2884025"/>
            <a:ext cx="0" cy="8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2"/>
          <p:cNvSpPr txBox="1"/>
          <p:nvPr/>
        </p:nvSpPr>
        <p:spPr>
          <a:xfrm>
            <a:off x="4649450" y="3750700"/>
            <a:ext cx="3572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arreglo[6] 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for(int i = 0; i&lt;6; i++)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arreglo[i] = i*2;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61" name="Google Shape;161;p22"/>
          <p:cNvCxnSpPr>
            <a:stCxn id="158" idx="3"/>
            <a:endCxn id="160" idx="1"/>
          </p:cNvCxnSpPr>
          <p:nvPr/>
        </p:nvCxnSpPr>
        <p:spPr>
          <a:xfrm>
            <a:off x="3395150" y="4166350"/>
            <a:ext cx="1254300" cy="2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177350" y="152025"/>
            <a:ext cx="3217800" cy="104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arreglos, no tienen por que ser de una sola dimension (solo una fila), sino que pueden ser de varias filas y columnas juntas. [filas][columnas]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4649450" y="332175"/>
            <a:ext cx="3572700" cy="1262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arreglo[3][2]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{1,2},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{3,4},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{5,6}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};</a:t>
            </a:r>
            <a:endParaRPr/>
          </a:p>
        </p:txBody>
      </p:sp>
      <p:cxnSp>
        <p:nvCxnSpPr>
          <p:cNvPr id="168" name="Google Shape;168;p23"/>
          <p:cNvCxnSpPr>
            <a:stCxn id="166" idx="3"/>
            <a:endCxn id="167" idx="1"/>
          </p:cNvCxnSpPr>
          <p:nvPr/>
        </p:nvCxnSpPr>
        <p:spPr>
          <a:xfrm>
            <a:off x="3395150" y="675375"/>
            <a:ext cx="1254300" cy="2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3"/>
          <p:cNvSpPr txBox="1"/>
          <p:nvPr/>
        </p:nvSpPr>
        <p:spPr>
          <a:xfrm>
            <a:off x="177350" y="2052725"/>
            <a:ext cx="3217800" cy="104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utilizamos una estructura de repetición, podemos hacer un bucle que recorra a todo el arreglo. En este caso debe ser una doble </a:t>
            </a:r>
            <a:r>
              <a:rPr lang="en-GB"/>
              <a:t>repetición.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4649450" y="1789450"/>
            <a:ext cx="3572700" cy="2555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nt arreglo[3][2] =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{1,2},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{3,4},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{5,6}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for(int i = 0; i&lt;3; i++)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for(int j=0; j&lt;2; j++){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Serial.println(arreglo[i][j]);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71" name="Google Shape;171;p23"/>
          <p:cNvCxnSpPr>
            <a:stCxn id="169" idx="3"/>
            <a:endCxn id="170" idx="1"/>
          </p:cNvCxnSpPr>
          <p:nvPr/>
        </p:nvCxnSpPr>
        <p:spPr>
          <a:xfrm>
            <a:off x="3395150" y="2576075"/>
            <a:ext cx="1254300" cy="4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931200" y="696775"/>
            <a:ext cx="22170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Teclado Matricial</a:t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278700" y="1617450"/>
            <a:ext cx="3522000" cy="1908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teclado matricial, funciona como un array, ya que cuenta con filas y columnas, y cada botón, corresponde a un cierto elemento de la matriz creada.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Para trabajar con el teclado de manera mas fácil, vamos a descargar la librería “keypad library”.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http://playground.arduino.cc/Code/Keypad  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635" y="1372447"/>
            <a:ext cx="2566988" cy="2398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4"/>
          <p:cNvCxnSpPr>
            <a:stCxn id="177" idx="3"/>
            <a:endCxn id="178" idx="1"/>
          </p:cNvCxnSpPr>
          <p:nvPr/>
        </p:nvCxnSpPr>
        <p:spPr>
          <a:xfrm>
            <a:off x="3800700" y="2571750"/>
            <a:ext cx="166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4"/>
          <p:cNvCxnSpPr>
            <a:stCxn id="176" idx="2"/>
            <a:endCxn id="177" idx="0"/>
          </p:cNvCxnSpPr>
          <p:nvPr/>
        </p:nvCxnSpPr>
        <p:spPr>
          <a:xfrm>
            <a:off x="2039700" y="1096975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269450" y="1570000"/>
            <a:ext cx="2753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Unirse a la conversación en el foro bajo la consigna: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sng">
                <a:solidFill>
                  <a:schemeClr val="lt1"/>
                </a:solidFill>
              </a:rPr>
              <a:t>¿</a:t>
            </a:r>
            <a:r>
              <a:rPr b="1" i="1" lang="en-GB" sz="1600" u="sng">
                <a:solidFill>
                  <a:schemeClr val="lt1"/>
                </a:solidFill>
              </a:rPr>
              <a:t>Cuáles</a:t>
            </a:r>
            <a:r>
              <a:rPr b="1" i="1" lang="en-GB" sz="1600" u="sng">
                <a:solidFill>
                  <a:schemeClr val="lt1"/>
                </a:solidFill>
              </a:rPr>
              <a:t> son las utilidades que le podemos dar al teclado matricial en el proyecto integrador? ¿Como difiere de usar un sensor infrarojo?</a:t>
            </a:r>
            <a:endParaRPr b="1" i="1" sz="16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202700" y="177350"/>
            <a:ext cx="228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Estructuras de </a:t>
            </a:r>
            <a:r>
              <a:rPr lang="en-GB"/>
              <a:t>repetición</a:t>
            </a:r>
            <a:r>
              <a:rPr lang="en-GB"/>
              <a:t>: Permiten generar un loop de </a:t>
            </a:r>
            <a:r>
              <a:rPr lang="en-GB"/>
              <a:t>código</a:t>
            </a:r>
            <a:r>
              <a:rPr lang="en-GB"/>
              <a:t> el </a:t>
            </a:r>
            <a:r>
              <a:rPr lang="en-GB"/>
              <a:t>cuál</a:t>
            </a:r>
            <a:r>
              <a:rPr lang="en-GB"/>
              <a:t> se repite en base a una </a:t>
            </a:r>
            <a:r>
              <a:rPr lang="en-GB"/>
              <a:t>condición</a:t>
            </a:r>
            <a:r>
              <a:rPr lang="en-GB"/>
              <a:t> definida.</a:t>
            </a:r>
            <a:endParaRPr/>
          </a:p>
        </p:txBody>
      </p:sp>
      <p:cxnSp>
        <p:nvCxnSpPr>
          <p:cNvPr id="75" name="Google Shape;75;p17"/>
          <p:cNvCxnSpPr>
            <a:stCxn id="74" idx="3"/>
            <a:endCxn id="76" idx="1"/>
          </p:cNvCxnSpPr>
          <p:nvPr/>
        </p:nvCxnSpPr>
        <p:spPr>
          <a:xfrm flipH="1" rot="10800000">
            <a:off x="2483000" y="409100"/>
            <a:ext cx="172290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7"/>
          <p:cNvSpPr txBox="1"/>
          <p:nvPr/>
        </p:nvSpPr>
        <p:spPr>
          <a:xfrm>
            <a:off x="4205900" y="101350"/>
            <a:ext cx="357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1 - n: Son aquellas repeticiones que se van a ejecutar aunque sea una vez</a:t>
            </a:r>
            <a:endParaRPr/>
          </a:p>
        </p:txBody>
      </p:sp>
      <p:cxnSp>
        <p:nvCxnSpPr>
          <p:cNvPr id="77" name="Google Shape;77;p17"/>
          <p:cNvCxnSpPr>
            <a:stCxn id="74" idx="3"/>
            <a:endCxn id="78" idx="1"/>
          </p:cNvCxnSpPr>
          <p:nvPr/>
        </p:nvCxnSpPr>
        <p:spPr>
          <a:xfrm>
            <a:off x="2483000" y="808400"/>
            <a:ext cx="18879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7"/>
          <p:cNvSpPr txBox="1"/>
          <p:nvPr/>
        </p:nvSpPr>
        <p:spPr>
          <a:xfrm>
            <a:off x="4370975" y="1203900"/>
            <a:ext cx="357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GB"/>
              <a:t> - n: Son aquellas repeticiones que no tiene por que ejecutarse siquiera una vez.</a:t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51975" y="2223275"/>
            <a:ext cx="3015300" cy="273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798175" y="2812475"/>
            <a:ext cx="1722900" cy="7032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</a:t>
            </a:r>
            <a:r>
              <a:rPr lang="en-GB"/>
              <a:t> SUB1</a:t>
            </a:r>
            <a:endParaRPr/>
          </a:p>
        </p:txBody>
      </p:sp>
      <p:cxnSp>
        <p:nvCxnSpPr>
          <p:cNvPr id="81" name="Google Shape;81;p17"/>
          <p:cNvCxnSpPr>
            <a:stCxn id="80" idx="3"/>
            <a:endCxn id="80" idx="0"/>
          </p:cNvCxnSpPr>
          <p:nvPr/>
        </p:nvCxnSpPr>
        <p:spPr>
          <a:xfrm rot="10800000">
            <a:off x="1659775" y="2812475"/>
            <a:ext cx="861300" cy="351600"/>
          </a:xfrm>
          <a:prstGeom prst="bentConnector4">
            <a:avLst>
              <a:gd fmla="val -27647" name="adj1"/>
              <a:gd fmla="val 16772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>
            <a:stCxn id="80" idx="2"/>
            <a:endCxn id="83" idx="0"/>
          </p:cNvCxnSpPr>
          <p:nvPr/>
        </p:nvCxnSpPr>
        <p:spPr>
          <a:xfrm>
            <a:off x="1659625" y="3515675"/>
            <a:ext cx="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/>
          <p:nvPr/>
        </p:nvSpPr>
        <p:spPr>
          <a:xfrm>
            <a:off x="791875" y="3965300"/>
            <a:ext cx="1735500" cy="703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</a:t>
            </a:r>
            <a:r>
              <a:rPr lang="en-GB"/>
              <a:t> SUB2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659775" y="2281763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 valor&gt;x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51975" y="2223275"/>
            <a:ext cx="12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MÓDULO</a:t>
            </a:r>
            <a:r>
              <a:rPr lang="en-GB"/>
              <a:t> 1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540975" y="2957375"/>
            <a:ext cx="293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caso, tenemos una estructura de </a:t>
            </a:r>
            <a:r>
              <a:rPr lang="en-GB"/>
              <a:t>repetición</a:t>
            </a:r>
            <a:r>
              <a:rPr lang="en-GB"/>
              <a:t> 0 - n ya que </a:t>
            </a:r>
            <a:r>
              <a:rPr lang="en-GB"/>
              <a:t>si de comienzo el valor (por ejemplo una temperatura) es menor que x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6752425" y="2203175"/>
            <a:ext cx="2280300" cy="2770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</a:t>
            </a:r>
            <a:r>
              <a:rPr lang="en-GB"/>
              <a:t>repetición</a:t>
            </a:r>
            <a:r>
              <a:rPr lang="en-GB"/>
              <a:t>, puede darse en base a una </a:t>
            </a:r>
            <a:r>
              <a:rPr lang="en-GB"/>
              <a:t>comparación</a:t>
            </a:r>
            <a:r>
              <a:rPr lang="en-GB"/>
              <a:t> como x != y (mientras sean distintos los valores) o bien puede ser una </a:t>
            </a:r>
            <a:r>
              <a:rPr lang="en-GB"/>
              <a:t>comparación</a:t>
            </a:r>
            <a:r>
              <a:rPr lang="en-GB"/>
              <a:t> de orden x &lt; y (mientras x sea menor que y). En el caso de ser de orden, a la variable x se la conoce (en general) como centinela.</a:t>
            </a:r>
            <a:endParaRPr/>
          </a:p>
        </p:txBody>
      </p:sp>
      <p:cxnSp>
        <p:nvCxnSpPr>
          <p:cNvPr id="88" name="Google Shape;88;p17"/>
          <p:cNvCxnSpPr>
            <a:stCxn id="79" idx="3"/>
            <a:endCxn id="86" idx="1"/>
          </p:cNvCxnSpPr>
          <p:nvPr/>
        </p:nvCxnSpPr>
        <p:spPr>
          <a:xfrm>
            <a:off x="3167275" y="3588425"/>
            <a:ext cx="37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7"/>
          <p:cNvCxnSpPr>
            <a:stCxn id="86" idx="3"/>
            <a:endCxn id="87" idx="1"/>
          </p:cNvCxnSpPr>
          <p:nvPr/>
        </p:nvCxnSpPr>
        <p:spPr>
          <a:xfrm>
            <a:off x="6480075" y="3588425"/>
            <a:ext cx="2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608075" y="240700"/>
            <a:ext cx="2812500" cy="1046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Estuctura FOR (0-n): Es una estructura que consiste de una </a:t>
            </a:r>
            <a:r>
              <a:rPr lang="en-GB"/>
              <a:t>inicialización</a:t>
            </a:r>
            <a:r>
              <a:rPr lang="en-GB"/>
              <a:t>, una </a:t>
            </a:r>
            <a:r>
              <a:rPr lang="en-GB"/>
              <a:t>condición</a:t>
            </a:r>
            <a:r>
              <a:rPr lang="en-GB"/>
              <a:t> de </a:t>
            </a:r>
            <a:r>
              <a:rPr lang="en-GB"/>
              <a:t>repetición</a:t>
            </a:r>
            <a:r>
              <a:rPr lang="en-GB"/>
              <a:t> y una </a:t>
            </a:r>
            <a:r>
              <a:rPr lang="en-GB"/>
              <a:t>operación</a:t>
            </a:r>
            <a:r>
              <a:rPr lang="en-GB"/>
              <a:t>.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092825" y="240700"/>
            <a:ext cx="2647800" cy="1046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or(int i=0; i&lt;10;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Serial.println(“i vale: “);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Serial.print(i);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96" name="Google Shape;96;p18"/>
          <p:cNvCxnSpPr>
            <a:stCxn id="94" idx="2"/>
            <a:endCxn id="97" idx="0"/>
          </p:cNvCxnSpPr>
          <p:nvPr/>
        </p:nvCxnSpPr>
        <p:spPr>
          <a:xfrm>
            <a:off x="2014325" y="1287400"/>
            <a:ext cx="0" cy="7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158375" y="2048400"/>
            <a:ext cx="3711900" cy="126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for(</a:t>
            </a:r>
            <a:r>
              <a:rPr lang="en-GB"/>
              <a:t>inicialización</a:t>
            </a:r>
            <a:r>
              <a:rPr lang="en-GB"/>
              <a:t>;</a:t>
            </a:r>
            <a:r>
              <a:rPr lang="en-GB"/>
              <a:t>condición</a:t>
            </a:r>
            <a:r>
              <a:rPr lang="en-GB"/>
              <a:t>;</a:t>
            </a:r>
            <a:r>
              <a:rPr lang="en-GB"/>
              <a:t>operación</a:t>
            </a:r>
            <a:r>
              <a:rPr lang="en-GB"/>
              <a:t>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//se repite mientras se cumple la </a:t>
            </a:r>
            <a:r>
              <a:rPr lang="en-GB"/>
              <a:t>condición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 la </a:t>
            </a:r>
            <a:r>
              <a:rPr lang="en-GB"/>
              <a:t>inicialización</a:t>
            </a:r>
            <a:r>
              <a:rPr lang="en-GB"/>
              <a:t> ni la </a:t>
            </a:r>
            <a:r>
              <a:rPr lang="en-GB"/>
              <a:t>operación</a:t>
            </a:r>
            <a:r>
              <a:rPr lang="en-GB"/>
              <a:t> son </a:t>
            </a:r>
            <a:r>
              <a:rPr lang="en-GB"/>
              <a:t>parámetros</a:t>
            </a:r>
            <a:r>
              <a:rPr lang="en-GB"/>
              <a:t> NECESARIOS</a:t>
            </a:r>
            <a:endParaRPr/>
          </a:p>
        </p:txBody>
      </p:sp>
      <p:cxnSp>
        <p:nvCxnSpPr>
          <p:cNvPr id="98" name="Google Shape;98;p18"/>
          <p:cNvCxnSpPr>
            <a:stCxn id="97" idx="3"/>
            <a:endCxn id="95" idx="1"/>
          </p:cNvCxnSpPr>
          <p:nvPr/>
        </p:nvCxnSpPr>
        <p:spPr>
          <a:xfrm flipH="1" rot="10800000">
            <a:off x="3870275" y="763950"/>
            <a:ext cx="1222500" cy="19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8"/>
          <p:cNvSpPr txBox="1"/>
          <p:nvPr/>
        </p:nvSpPr>
        <p:spPr>
          <a:xfrm>
            <a:off x="5092825" y="3526700"/>
            <a:ext cx="2647800" cy="147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i = 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for(; i&lt;10; 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Serial.println(“i vale: “);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Serial.print(i);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i++;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5092825" y="1776000"/>
            <a:ext cx="2647800" cy="1262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i = 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for(; i&lt;10;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Serial.println(“i vale: “);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Serial.print(i);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01" name="Google Shape;101;p18"/>
          <p:cNvCxnSpPr>
            <a:stCxn id="97" idx="3"/>
            <a:endCxn id="100" idx="1"/>
          </p:cNvCxnSpPr>
          <p:nvPr/>
        </p:nvCxnSpPr>
        <p:spPr>
          <a:xfrm flipH="1" rot="10800000">
            <a:off x="3870275" y="2407050"/>
            <a:ext cx="1222500" cy="2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8"/>
          <p:cNvCxnSpPr>
            <a:stCxn id="97" idx="3"/>
            <a:endCxn id="99" idx="1"/>
          </p:cNvCxnSpPr>
          <p:nvPr/>
        </p:nvCxnSpPr>
        <p:spPr>
          <a:xfrm>
            <a:off x="3870275" y="2679450"/>
            <a:ext cx="1222500" cy="15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582725" y="63350"/>
            <a:ext cx="2812500" cy="831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Estuctura While(0-n): Es una estructura que consiste </a:t>
            </a:r>
            <a:r>
              <a:rPr lang="en-GB"/>
              <a:t>únicamente</a:t>
            </a:r>
            <a:r>
              <a:rPr lang="en-GB"/>
              <a:t> de una </a:t>
            </a:r>
            <a:r>
              <a:rPr lang="en-GB"/>
              <a:t>condición</a:t>
            </a:r>
            <a:r>
              <a:rPr lang="en-GB"/>
              <a:t>.</a:t>
            </a:r>
            <a:endParaRPr/>
          </a:p>
        </p:txBody>
      </p:sp>
      <p:cxnSp>
        <p:nvCxnSpPr>
          <p:cNvPr id="108" name="Google Shape;108;p19"/>
          <p:cNvCxnSpPr>
            <a:stCxn id="107" idx="3"/>
            <a:endCxn id="109" idx="0"/>
          </p:cNvCxnSpPr>
          <p:nvPr/>
        </p:nvCxnSpPr>
        <p:spPr>
          <a:xfrm>
            <a:off x="3395225" y="479000"/>
            <a:ext cx="1051500" cy="8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9"/>
          <p:cNvSpPr txBox="1"/>
          <p:nvPr/>
        </p:nvSpPr>
        <p:spPr>
          <a:xfrm>
            <a:off x="2590775" y="1279688"/>
            <a:ext cx="3711900" cy="1477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while(</a:t>
            </a:r>
            <a:r>
              <a:rPr lang="en-GB"/>
              <a:t>condición</a:t>
            </a:r>
            <a:r>
              <a:rPr lang="en-GB"/>
              <a:t>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//codigo a ejecutarse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caso, el </a:t>
            </a:r>
            <a:r>
              <a:rPr lang="en-GB"/>
              <a:t>único</a:t>
            </a:r>
            <a:r>
              <a:rPr lang="en-GB"/>
              <a:t> </a:t>
            </a:r>
            <a:r>
              <a:rPr lang="en-GB"/>
              <a:t>parámetro</a:t>
            </a:r>
            <a:r>
              <a:rPr lang="en-GB"/>
              <a:t> es la </a:t>
            </a:r>
            <a:r>
              <a:rPr lang="en-GB"/>
              <a:t>condición</a:t>
            </a:r>
            <a:r>
              <a:rPr lang="en-GB"/>
              <a:t> que debe cumplirse para que se entre al bucle o loop.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28000" y="2926825"/>
            <a:ext cx="2812500" cy="1046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Estuctura DoWhile(1-n): Es una </a:t>
            </a:r>
            <a:r>
              <a:rPr lang="en-GB"/>
              <a:t>variación</a:t>
            </a:r>
            <a:r>
              <a:rPr lang="en-GB"/>
              <a:t> de la anterior ya que se ejecuta por lo menos una vez sin importar la </a:t>
            </a:r>
            <a:r>
              <a:rPr lang="en-GB"/>
              <a:t>condición</a:t>
            </a:r>
            <a:r>
              <a:rPr lang="en-GB"/>
              <a:t>.</a:t>
            </a:r>
            <a:endParaRPr/>
          </a:p>
        </p:txBody>
      </p:sp>
      <p:cxnSp>
        <p:nvCxnSpPr>
          <p:cNvPr id="111" name="Google Shape;111;p19"/>
          <p:cNvCxnSpPr>
            <a:stCxn id="109" idx="1"/>
            <a:endCxn id="110" idx="0"/>
          </p:cNvCxnSpPr>
          <p:nvPr/>
        </p:nvCxnSpPr>
        <p:spPr>
          <a:xfrm flipH="1">
            <a:off x="1634375" y="2018438"/>
            <a:ext cx="956400" cy="9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3395225" y="3569050"/>
            <a:ext cx="3945900" cy="1477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</a:t>
            </a: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//codigo a ejecutarse al menos una vez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}while(</a:t>
            </a:r>
            <a:r>
              <a:rPr lang="en-GB"/>
              <a:t>condición</a:t>
            </a:r>
            <a:r>
              <a:rPr lang="en-GB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este caso, el único parámetro es la condición que debe cumplirse para que se entre al bucle o loop.</a:t>
            </a:r>
            <a:endParaRPr/>
          </a:p>
        </p:txBody>
      </p:sp>
      <p:cxnSp>
        <p:nvCxnSpPr>
          <p:cNvPr id="113" name="Google Shape;113;p19"/>
          <p:cNvCxnSpPr>
            <a:stCxn id="110" idx="3"/>
            <a:endCxn id="112" idx="1"/>
          </p:cNvCxnSpPr>
          <p:nvPr/>
        </p:nvCxnSpPr>
        <p:spPr>
          <a:xfrm>
            <a:off x="3040500" y="3450175"/>
            <a:ext cx="354600" cy="8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>
            <a:off x="6397800" y="325250"/>
            <a:ext cx="2746200" cy="169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o{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digitalWrite(led, HIGH);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r>
              <a:rPr lang="en-GB"/>
              <a:t>while(lecturaAnalogica &lt; 100);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while(lecturaAnalogica &gt; 100){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digitalWrite(led, LOW);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cxnSp>
        <p:nvCxnSpPr>
          <p:cNvPr id="115" name="Google Shape;115;p19"/>
          <p:cNvCxnSpPr>
            <a:stCxn id="112" idx="3"/>
            <a:endCxn id="114" idx="2"/>
          </p:cNvCxnSpPr>
          <p:nvPr/>
        </p:nvCxnSpPr>
        <p:spPr>
          <a:xfrm flipH="1" rot="10800000">
            <a:off x="7341125" y="2018500"/>
            <a:ext cx="429900" cy="22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3463500" y="177388"/>
            <a:ext cx="22170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 de Temperatura y Humedad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DHT22/DHT11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500" y="1211350"/>
            <a:ext cx="1552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725" y="1211337"/>
            <a:ext cx="1552575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>
            <a:stCxn id="120" idx="2"/>
            <a:endCxn id="121" idx="0"/>
          </p:cNvCxnSpPr>
          <p:nvPr/>
        </p:nvCxnSpPr>
        <p:spPr>
          <a:xfrm flipH="1">
            <a:off x="2307900" y="1008688"/>
            <a:ext cx="22641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0"/>
          <p:cNvCxnSpPr>
            <a:stCxn id="120" idx="2"/>
            <a:endCxn id="122" idx="0"/>
          </p:cNvCxnSpPr>
          <p:nvPr/>
        </p:nvCxnSpPr>
        <p:spPr>
          <a:xfrm>
            <a:off x="4572000" y="1008688"/>
            <a:ext cx="22239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0"/>
          <p:cNvSpPr txBox="1"/>
          <p:nvPr/>
        </p:nvSpPr>
        <p:spPr>
          <a:xfrm>
            <a:off x="1531500" y="3273013"/>
            <a:ext cx="6081000" cy="1693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Para este sensor, vamos a necesitar descargar una librería qué se puede encontrar en el gestor llamada DHT de Adafruit. Pero esta librería utiliza otra que no se encuentra en el gesto llamada “Adafruit_sensor”. Esta última debemos descargarla como zip e incluirla como librería.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Link: https://github.com/adafruit/Adafruit_Sensor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 librería funciona para los tres principales sensores en el mercado, DHT11-DHT22-DHT21.</a:t>
            </a:r>
            <a:endParaRPr/>
          </a:p>
        </p:txBody>
      </p:sp>
      <p:cxnSp>
        <p:nvCxnSpPr>
          <p:cNvPr id="126" name="Google Shape;126;p20"/>
          <p:cNvCxnSpPr>
            <a:stCxn id="121" idx="2"/>
            <a:endCxn id="125" idx="0"/>
          </p:cNvCxnSpPr>
          <p:nvPr/>
        </p:nvCxnSpPr>
        <p:spPr>
          <a:xfrm>
            <a:off x="2307788" y="2725825"/>
            <a:ext cx="226410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22" idx="2"/>
            <a:endCxn id="125" idx="0"/>
          </p:cNvCxnSpPr>
          <p:nvPr/>
        </p:nvCxnSpPr>
        <p:spPr>
          <a:xfrm flipH="1">
            <a:off x="4572113" y="2725813"/>
            <a:ext cx="2223900" cy="5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202700" y="139350"/>
            <a:ext cx="4369200" cy="83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Arreglos: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Son “cajoneras de variables”, es decir, estructuras ordenadas de </a:t>
            </a:r>
            <a:r>
              <a:rPr lang="en-GB"/>
              <a:t>información</a:t>
            </a:r>
            <a:r>
              <a:rPr lang="en-GB"/>
              <a:t> de un mismo tipo. 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63325" y="1279525"/>
            <a:ext cx="2394300" cy="355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1"/>
          <p:cNvCxnSpPr/>
          <p:nvPr/>
        </p:nvCxnSpPr>
        <p:spPr>
          <a:xfrm>
            <a:off x="63325" y="1988975"/>
            <a:ext cx="23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1"/>
          <p:cNvCxnSpPr/>
          <p:nvPr/>
        </p:nvCxnSpPr>
        <p:spPr>
          <a:xfrm>
            <a:off x="63325" y="2711450"/>
            <a:ext cx="23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63325" y="3433950"/>
            <a:ext cx="23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63325" y="4118450"/>
            <a:ext cx="239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 txBox="1"/>
          <p:nvPr/>
        </p:nvSpPr>
        <p:spPr>
          <a:xfrm>
            <a:off x="285025" y="1431575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Posición</a:t>
            </a:r>
            <a:r>
              <a:rPr lang="en-GB"/>
              <a:t> 0 -&gt; valor 2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85025" y="2150113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Posición 1 -&gt; valor 3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285025" y="28726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Posición 2 -&gt; valor 5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285025" y="35761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Posición 3 -&gt; valor 1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285025" y="42582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Posición 4 -&gt; valor 14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4206025" y="1355550"/>
            <a:ext cx="4712700" cy="1262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definir un arreglo de datos, lo hacemos de la misma manera que con una variable solo que agregamos los corchetes [] para indicar que es un conjunto de datos del mismo tipo. La </a:t>
            </a:r>
            <a:r>
              <a:rPr lang="en-GB"/>
              <a:t>definición</a:t>
            </a:r>
            <a:r>
              <a:rPr lang="en-GB"/>
              <a:t> de un arreglo puede ser </a:t>
            </a:r>
            <a:r>
              <a:rPr lang="en-GB"/>
              <a:t>explícita</a:t>
            </a:r>
            <a:r>
              <a:rPr lang="en-GB"/>
              <a:t> o implicita</a:t>
            </a:r>
            <a:endParaRPr/>
          </a:p>
        </p:txBody>
      </p:sp>
      <p:cxnSp>
        <p:nvCxnSpPr>
          <p:cNvPr id="144" name="Google Shape;144;p21"/>
          <p:cNvCxnSpPr>
            <a:stCxn id="143" idx="2"/>
            <a:endCxn id="145" idx="0"/>
          </p:cNvCxnSpPr>
          <p:nvPr/>
        </p:nvCxnSpPr>
        <p:spPr>
          <a:xfrm flipH="1">
            <a:off x="4212475" y="2617650"/>
            <a:ext cx="2349900" cy="3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1"/>
          <p:cNvSpPr txBox="1"/>
          <p:nvPr/>
        </p:nvSpPr>
        <p:spPr>
          <a:xfrm>
            <a:off x="2533750" y="3002550"/>
            <a:ext cx="3357300" cy="1693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Explícita</a:t>
            </a:r>
            <a:r>
              <a:rPr lang="en-GB"/>
              <a:t>: Indico el tamaño del arreglo, </a:t>
            </a:r>
            <a:r>
              <a:rPr lang="en-GB"/>
              <a:t>después</a:t>
            </a:r>
            <a:r>
              <a:rPr lang="en-GB"/>
              <a:t> puedo o no llenarlo de datos desde un </a:t>
            </a:r>
            <a:r>
              <a:rPr lang="en-GB"/>
              <a:t>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arregloDatosInt[3</a:t>
            </a:r>
            <a:r>
              <a:rPr lang="en-GB"/>
              <a:t>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-GB"/>
              <a:t>nt arregloInit_Inicializado[3] = {1,2,3};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6125525" y="3110400"/>
            <a:ext cx="2939100" cy="147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Implícita</a:t>
            </a:r>
            <a:r>
              <a:rPr lang="en-GB"/>
              <a:t>: No indico el tamaño del arreglo pero lo defino mediante la </a:t>
            </a:r>
            <a:r>
              <a:rPr lang="en-GB"/>
              <a:t>información</a:t>
            </a:r>
            <a:r>
              <a:rPr lang="en-GB"/>
              <a:t> con la que inicializo.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arregloDatosInt[] = {1,2,3};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1"/>
          <p:cNvCxnSpPr>
            <a:stCxn id="143" idx="2"/>
            <a:endCxn id="146" idx="0"/>
          </p:cNvCxnSpPr>
          <p:nvPr/>
        </p:nvCxnSpPr>
        <p:spPr>
          <a:xfrm>
            <a:off x="6562375" y="2617650"/>
            <a:ext cx="10326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